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4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E7A545E-1B8D-4FB7-B62F-6033672B2778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3738AD6-1918-4C21-B8B7-103B6D73954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8047B-EBC2-4C11-96E0-889C9C9F1F7B}" type="datetimeFigureOut">
              <a:rPr lang="en-US" smtClean="0"/>
              <a:pPr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54DE2-7120-4286-8634-380FC42481A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ctr" eaLnBrk="1" hangingPunct="1">
              <a:buFont typeface="Wingdings" pitchFamily="2" charset="2"/>
              <a:buNone/>
            </a:pPr>
            <a:endParaRPr lang="en-US" sz="5000" dirty="0">
              <a:solidFill>
                <a:schemeClr val="folHlink"/>
              </a:solidFill>
            </a:endParaRPr>
          </a:p>
          <a:p>
            <a:pPr algn="ctr" eaLnBrk="1" hangingPunct="1">
              <a:buFont typeface="Wingdings" pitchFamily="2" charset="2"/>
              <a:buNone/>
            </a:pPr>
            <a:r>
              <a:rPr lang="en-US" sz="4600" dirty="0">
                <a:solidFill>
                  <a:schemeClr val="hlink"/>
                </a:solidFill>
              </a:rPr>
              <a:t>The 8237 DMA Controller</a:t>
            </a:r>
          </a:p>
          <a:p>
            <a:pPr eaLnBrk="1" hangingPunct="1">
              <a:buFont typeface="Wingdings" pitchFamily="2" charset="2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>
          <a:xfrm>
            <a:off x="442913" y="103188"/>
            <a:ext cx="8243887" cy="658812"/>
          </a:xfrm>
        </p:spPr>
        <p:txBody>
          <a:bodyPr>
            <a:normAutofit fontScale="90000"/>
          </a:bodyPr>
          <a:lstStyle/>
          <a:p>
            <a:r>
              <a:rPr lang="en-US" sz="4000" b="1"/>
              <a:t>The Request Register</a:t>
            </a:r>
            <a:r>
              <a:rPr lang="en-US" sz="4000"/>
              <a:t> </a:t>
            </a:r>
          </a:p>
        </p:txBody>
      </p:sp>
      <p:graphicFrame>
        <p:nvGraphicFramePr>
          <p:cNvPr id="87044" name="Object 4"/>
          <p:cNvGraphicFramePr>
            <a:graphicFrameLocks noChangeAspect="1"/>
          </p:cNvGraphicFramePr>
          <p:nvPr/>
        </p:nvGraphicFramePr>
        <p:xfrm>
          <a:off x="762000" y="1143000"/>
          <a:ext cx="7772400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Photo Editor Photo" r:id="rId3" imgW="7171429" imgH="3971429" progId="">
                  <p:embed/>
                </p:oleObj>
              </mc:Choice>
              <mc:Fallback>
                <p:oleObj name="Photo Editor Photo" r:id="rId3" imgW="7171429" imgH="3971429" progId="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143000"/>
                        <a:ext cx="7772400" cy="5105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43888" cy="1219200"/>
          </a:xfrm>
        </p:spPr>
        <p:txBody>
          <a:bodyPr>
            <a:normAutofit fontScale="90000"/>
          </a:bodyPr>
          <a:lstStyle/>
          <a:p>
            <a:r>
              <a:rPr lang="en-US" sz="4000"/>
              <a:t>The Mask Register Set/Reset and the Mask Register</a:t>
            </a:r>
          </a:p>
        </p:txBody>
      </p:sp>
      <p:graphicFrame>
        <p:nvGraphicFramePr>
          <p:cNvPr id="88069" name="Object 5"/>
          <p:cNvGraphicFramePr>
            <a:graphicFrameLocks noChangeAspect="1"/>
          </p:cNvGraphicFramePr>
          <p:nvPr/>
        </p:nvGraphicFramePr>
        <p:xfrm>
          <a:off x="381000" y="1447800"/>
          <a:ext cx="8382000" cy="518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Photo Editor Photo" r:id="rId3" imgW="8238095" imgH="9152381" progId="">
                  <p:embed/>
                </p:oleObj>
              </mc:Choice>
              <mc:Fallback>
                <p:oleObj name="Photo Editor Photo" r:id="rId3" imgW="8238095" imgH="9152381" progId="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447800"/>
                        <a:ext cx="8382000" cy="5181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>
          <a:xfrm>
            <a:off x="442913" y="103188"/>
            <a:ext cx="8243887" cy="735012"/>
          </a:xfrm>
        </p:spPr>
        <p:txBody>
          <a:bodyPr/>
          <a:lstStyle/>
          <a:p>
            <a:r>
              <a:rPr lang="en-US" sz="4000" b="1"/>
              <a:t>The Status Register</a:t>
            </a:r>
          </a:p>
        </p:txBody>
      </p:sp>
      <p:graphicFrame>
        <p:nvGraphicFramePr>
          <p:cNvPr id="89091" name="Object 3"/>
          <p:cNvGraphicFramePr>
            <a:graphicFrameLocks noGrp="1" noChangeAspect="1"/>
          </p:cNvGraphicFramePr>
          <p:nvPr>
            <p:ph type="body" idx="1"/>
          </p:nvPr>
        </p:nvGraphicFramePr>
        <p:xfrm>
          <a:off x="457200" y="1219200"/>
          <a:ext cx="822960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Photo Editor Photo" r:id="rId3" imgW="8621328" imgH="4847619" progId="">
                  <p:embed/>
                </p:oleObj>
              </mc:Choice>
              <mc:Fallback>
                <p:oleObj name="Photo Editor Photo" r:id="rId3" imgW="8621328" imgH="4847619" progId="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219200"/>
                        <a:ext cx="8229600" cy="5334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400"/>
              <a:t>Basic Idea behind DMA Technique</a:t>
            </a:r>
          </a:p>
        </p:txBody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71500" indent="-571500" algn="just" eaLnBrk="1" hangingPunct="1">
              <a:buFont typeface="Wingdings" pitchFamily="2" charset="2"/>
              <a:buNone/>
            </a:pPr>
            <a:r>
              <a:rPr lang="en-US" sz="2000"/>
              <a:t>Direct Memory Access (DMA) is a technique that allows the </a:t>
            </a:r>
          </a:p>
          <a:p>
            <a:pPr marL="571500" indent="-571500" algn="just" eaLnBrk="1" hangingPunct="1">
              <a:buFont typeface="Wingdings" pitchFamily="2" charset="2"/>
              <a:buNone/>
            </a:pPr>
            <a:r>
              <a:rPr lang="en-US" sz="2000"/>
              <a:t>direct data transfer between memory and I/O devices</a:t>
            </a:r>
          </a:p>
          <a:p>
            <a:pPr marL="571500" indent="-571500" algn="just" eaLnBrk="1" hangingPunct="1">
              <a:buFont typeface="Wingdings" pitchFamily="2" charset="2"/>
              <a:buNone/>
            </a:pPr>
            <a:r>
              <a:rPr lang="en-US" sz="2000"/>
              <a:t>keeping the microprocessor temporary disabled.</a:t>
            </a:r>
          </a:p>
          <a:p>
            <a:pPr marL="571500" indent="-571500" algn="just" eaLnBrk="1" hangingPunct="1">
              <a:buFont typeface="Wingdings" pitchFamily="2" charset="2"/>
              <a:buNone/>
            </a:pPr>
            <a:endParaRPr lang="en-US" sz="2000"/>
          </a:p>
          <a:p>
            <a:pPr marL="571500" indent="-571500" algn="just" eaLnBrk="1" hangingPunct="1">
              <a:buFont typeface="Wingdings" pitchFamily="2" charset="2"/>
              <a:buNone/>
            </a:pPr>
            <a:r>
              <a:rPr lang="en-US" sz="2000"/>
              <a:t>Two control signals are used to </a:t>
            </a:r>
            <a:r>
              <a:rPr lang="en-US" sz="2000" b="1"/>
              <a:t>request</a:t>
            </a:r>
            <a:r>
              <a:rPr lang="en-US" sz="2000"/>
              <a:t> and </a:t>
            </a:r>
            <a:r>
              <a:rPr lang="en-US" sz="2000" b="1"/>
              <a:t>acknowledge</a:t>
            </a:r>
            <a:r>
              <a:rPr lang="en-US" sz="2000"/>
              <a:t> </a:t>
            </a:r>
          </a:p>
          <a:p>
            <a:pPr marL="571500" indent="-571500" algn="just" eaLnBrk="1" hangingPunct="1">
              <a:buFont typeface="Wingdings" pitchFamily="2" charset="2"/>
              <a:buNone/>
            </a:pPr>
            <a:r>
              <a:rPr lang="en-US" sz="2000"/>
              <a:t>DMA transfer. </a:t>
            </a:r>
          </a:p>
          <a:p>
            <a:pPr marL="571500" indent="-571500" algn="just" eaLnBrk="1" hangingPunct="1">
              <a:buFont typeface="Wingdings" pitchFamily="2" charset="2"/>
              <a:buNone/>
            </a:pPr>
            <a:endParaRPr lang="en-US" sz="2000"/>
          </a:p>
          <a:p>
            <a:pPr marL="571500" indent="-571500" algn="just" eaLnBrk="1" hangingPunct="1">
              <a:buFont typeface="Wingdings" pitchFamily="2" charset="2"/>
              <a:buAutoNum type="arabicPeriod"/>
            </a:pPr>
            <a:r>
              <a:rPr lang="en-US" sz="2000"/>
              <a:t>HOLD pin is an input that is used to request a DMA action.</a:t>
            </a:r>
          </a:p>
          <a:p>
            <a:pPr marL="571500" indent="-571500" algn="just" eaLnBrk="1" hangingPunct="1">
              <a:buFont typeface="Wingdings" pitchFamily="2" charset="2"/>
              <a:buAutoNum type="arabicPeriod"/>
            </a:pPr>
            <a:r>
              <a:rPr lang="en-US" sz="2000"/>
              <a:t>HLDA pin is an output that is used to acknowledge a DMA action.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Timing for HOLD and HLDA</a:t>
            </a:r>
          </a:p>
        </p:txBody>
      </p:sp>
      <p:graphicFrame>
        <p:nvGraphicFramePr>
          <p:cNvPr id="1026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609600" y="1828800"/>
          <a:ext cx="8001000" cy="2484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Photo Editor Photo" r:id="rId3" imgW="13342857" imgH="4142857" progId="">
                  <p:embed/>
                </p:oleObj>
              </mc:Choice>
              <mc:Fallback>
                <p:oleObj name="Photo Editor Photo" r:id="rId3" imgW="13342857" imgH="4142857" progId="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clrChange>
                          <a:clrFrom>
                            <a:srgbClr val="E9E6E1"/>
                          </a:clrFrom>
                          <a:clrTo>
                            <a:srgbClr val="E9E6E1">
                              <a:alpha val="0"/>
                            </a:srgbClr>
                          </a:clrTo>
                        </a:clrChange>
                        <a:lum bright="-18000" contrast="18000"/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1828800"/>
                        <a:ext cx="8001000" cy="2484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ext Box 6"/>
          <p:cNvSpPr txBox="1">
            <a:spLocks noChangeArrowheads="1"/>
          </p:cNvSpPr>
          <p:nvPr/>
        </p:nvSpPr>
        <p:spPr bwMode="auto">
          <a:xfrm>
            <a:off x="669925" y="4660900"/>
            <a:ext cx="7458075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latin typeface="Times New Roman" pitchFamily="18" charset="0"/>
              </a:rPr>
              <a:t>IF HOLD=logic-1, DMA action is requested. Microprocessor responds </a:t>
            </a:r>
          </a:p>
          <a:p>
            <a:r>
              <a:rPr lang="en-US" sz="2000">
                <a:latin typeface="Times New Roman" pitchFamily="18" charset="0"/>
              </a:rPr>
              <a:t>to it by suspending its execution and placing its address, data and </a:t>
            </a:r>
          </a:p>
          <a:p>
            <a:r>
              <a:rPr lang="en-US" sz="2000">
                <a:latin typeface="Times New Roman" pitchFamily="18" charset="0"/>
              </a:rPr>
              <a:t>control buses at </a:t>
            </a:r>
            <a:r>
              <a:rPr lang="en-US" sz="2000" b="1">
                <a:latin typeface="Times New Roman" pitchFamily="18" charset="0"/>
              </a:rPr>
              <a:t>high-impedence</a:t>
            </a:r>
            <a:r>
              <a:rPr lang="en-US" sz="2000">
                <a:latin typeface="Times New Roman" pitchFamily="18" charset="0"/>
              </a:rPr>
              <a:t> state. Then the I/O devices can </a:t>
            </a:r>
          </a:p>
          <a:p>
            <a:r>
              <a:rPr lang="en-US" sz="2000">
                <a:latin typeface="Times New Roman" pitchFamily="18" charset="0"/>
              </a:rPr>
              <a:t>access the system buses.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DMA Operation </a:t>
            </a:r>
          </a:p>
        </p:txBody>
      </p:sp>
      <p:pic>
        <p:nvPicPr>
          <p:cNvPr id="37891" name="Picture 4" descr="1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3D9DA"/>
              </a:clrFrom>
              <a:clrTo>
                <a:srgbClr val="E3D9DA">
                  <a:alpha val="0"/>
                </a:srgbClr>
              </a:clrTo>
            </a:clrChange>
            <a:lum bright="-18000" contrast="6000"/>
            <a:grayscl/>
            <a:biLevel thresh="50000"/>
          </a:blip>
          <a:srcRect/>
          <a:stretch>
            <a:fillRect/>
          </a:stretch>
        </p:blipFill>
        <p:spPr bwMode="auto">
          <a:xfrm>
            <a:off x="685800" y="1676400"/>
            <a:ext cx="77724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0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5562600" y="1752600"/>
          <a:ext cx="2924175" cy="426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Photo Editor Photo" r:id="rId3" imgW="4315427" imgH="6295238" progId="">
                  <p:embed/>
                </p:oleObj>
              </mc:Choice>
              <mc:Fallback>
                <p:oleObj name="Photo Editor Photo" r:id="rId3" imgW="4315427" imgH="6295238" progId="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clrChange>
                          <a:clrFrom>
                            <a:srgbClr val="EEEAE9"/>
                          </a:clrFrom>
                          <a:clrTo>
                            <a:srgbClr val="EEEAE9">
                              <a:alpha val="0"/>
                            </a:srgbClr>
                          </a:clrTo>
                        </a:clrChange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1752600"/>
                        <a:ext cx="2924175" cy="426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Pin Configuration of 8237</a:t>
            </a:r>
          </a:p>
        </p:txBody>
      </p:sp>
      <p:sp>
        <p:nvSpPr>
          <p:cNvPr id="2052" name="Text Box 6"/>
          <p:cNvSpPr txBox="1">
            <a:spLocks noChangeArrowheads="1"/>
          </p:cNvSpPr>
          <p:nvPr/>
        </p:nvSpPr>
        <p:spPr bwMode="auto">
          <a:xfrm>
            <a:off x="739775" y="1638300"/>
            <a:ext cx="4123821" cy="4539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700" dirty="0"/>
              <a:t>A0-A7: 		Address Pins </a:t>
            </a:r>
          </a:p>
          <a:p>
            <a:r>
              <a:rPr lang="en-US" sz="1700"/>
              <a:t>DB0-DB7: 		Data Pins</a:t>
            </a:r>
          </a:p>
          <a:p>
            <a:r>
              <a:rPr lang="en-US" sz="1700" dirty="0"/>
              <a:t>IOR:		I/O Read Pin</a:t>
            </a:r>
          </a:p>
          <a:p>
            <a:r>
              <a:rPr lang="en-US" sz="1700" dirty="0"/>
              <a:t>IOW:		I/O Write Pin</a:t>
            </a:r>
          </a:p>
          <a:p>
            <a:r>
              <a:rPr lang="en-US" sz="1700" dirty="0"/>
              <a:t>MEMR:		Memory Read Pin</a:t>
            </a:r>
          </a:p>
          <a:p>
            <a:r>
              <a:rPr lang="en-US" sz="1700" dirty="0"/>
              <a:t>MEMW:		Memory Write Pin</a:t>
            </a:r>
          </a:p>
          <a:p>
            <a:r>
              <a:rPr lang="en-US" sz="1700" dirty="0"/>
              <a:t>Ready:		Ready Signal Pin</a:t>
            </a:r>
          </a:p>
          <a:p>
            <a:r>
              <a:rPr lang="en-US" sz="1700" dirty="0"/>
              <a:t>HLDA:		Hold Acknowledge Pin</a:t>
            </a:r>
          </a:p>
          <a:p>
            <a:r>
              <a:rPr lang="en-US" sz="1700" dirty="0"/>
              <a:t>CS:		Chip Select Pin</a:t>
            </a:r>
          </a:p>
          <a:p>
            <a:r>
              <a:rPr lang="en-US" sz="1700" dirty="0"/>
              <a:t>CLK:		Clock Pin</a:t>
            </a:r>
          </a:p>
          <a:p>
            <a:r>
              <a:rPr lang="en-US" sz="1700" dirty="0"/>
              <a:t>RESET:		Reset Circuit Pin</a:t>
            </a:r>
          </a:p>
          <a:p>
            <a:r>
              <a:rPr lang="en-US" sz="1700" dirty="0"/>
              <a:t>DACK0-DACK3:	DMA Acknowledge Pins</a:t>
            </a:r>
          </a:p>
          <a:p>
            <a:r>
              <a:rPr lang="en-US" sz="1700" dirty="0"/>
              <a:t>DREQ0-DREQ3:	DMA Request Pins</a:t>
            </a:r>
          </a:p>
          <a:p>
            <a:r>
              <a:rPr lang="en-US" sz="1700" dirty="0"/>
              <a:t>AEN:		Address Enable Pin</a:t>
            </a:r>
          </a:p>
          <a:p>
            <a:r>
              <a:rPr lang="en-US" sz="1700" dirty="0"/>
              <a:t>ADSTB:		Address Strobe Pin</a:t>
            </a:r>
          </a:p>
          <a:p>
            <a:r>
              <a:rPr lang="en-US" sz="1700" dirty="0"/>
              <a:t>HRQ:		Hold Request Pin</a:t>
            </a:r>
          </a:p>
          <a:p>
            <a:r>
              <a:rPr lang="en-US" sz="1700" dirty="0"/>
              <a:t>EOP:		End-of-Process Pin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Internal Registers of 8237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/>
            <a:r>
              <a:rPr lang="en-US" sz="2000"/>
              <a:t>8237 has 9 internal registers for different purposes. </a:t>
            </a:r>
          </a:p>
          <a:p>
            <a:pPr algn="just" eaLnBrk="1" hangingPunct="1"/>
            <a:r>
              <a:rPr lang="en-US" sz="2000"/>
              <a:t>Most of the registers are 8-bit long and each bit has its special operation. </a:t>
            </a:r>
          </a:p>
          <a:p>
            <a:pPr algn="just" eaLnBrk="1" hangingPunct="1"/>
            <a:r>
              <a:rPr lang="en-US" sz="2000"/>
              <a:t>The registers are: CAR, CWCR, BA and BWC, CR, MR, BR, MRSR, MSR, SR.</a:t>
            </a:r>
          </a:p>
          <a:p>
            <a:pPr algn="just" eaLnBrk="1" hangingPunct="1"/>
            <a:r>
              <a:rPr lang="en-US" sz="2000"/>
              <a:t>As an example of typical 8237 internal register, let us notice the following bit pattern.</a:t>
            </a:r>
          </a:p>
          <a:p>
            <a:pPr algn="just" eaLnBrk="1" hangingPunct="1">
              <a:buFont typeface="Wingdings" pitchFamily="2" charset="2"/>
              <a:buNone/>
            </a:pPr>
            <a:endParaRPr lang="en-US" sz="2000"/>
          </a:p>
        </p:txBody>
      </p:sp>
      <p:graphicFrame>
        <p:nvGraphicFramePr>
          <p:cNvPr id="45080" name="Group 24"/>
          <p:cNvGraphicFramePr>
            <a:graphicFrameLocks noGrp="1"/>
          </p:cNvGraphicFramePr>
          <p:nvPr/>
        </p:nvGraphicFramePr>
        <p:xfrm>
          <a:off x="1600200" y="4648200"/>
          <a:ext cx="6096000" cy="50800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08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itchFamily="34" charset="0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Registers’ Descriptions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>
              <a:lnSpc>
                <a:spcPct val="80000"/>
              </a:lnSpc>
            </a:pPr>
            <a:r>
              <a:rPr lang="en-US" sz="2000" dirty="0">
                <a:solidFill>
                  <a:schemeClr val="hlink"/>
                </a:solidFill>
              </a:rPr>
              <a:t>CAR:</a:t>
            </a:r>
            <a:r>
              <a:rPr lang="en-US" sz="2000" dirty="0"/>
              <a:t>	CAR stands for Current Address Register. It is used to hold the 16 bit memory address used for DMA transfer. </a:t>
            </a:r>
          </a:p>
          <a:p>
            <a:pPr algn="just" eaLnBrk="1" hangingPunct="1">
              <a:lnSpc>
                <a:spcPct val="80000"/>
              </a:lnSpc>
            </a:pPr>
            <a:r>
              <a:rPr lang="en-US" sz="2000" dirty="0">
                <a:solidFill>
                  <a:schemeClr val="hlink"/>
                </a:solidFill>
              </a:rPr>
              <a:t>CWCR:</a:t>
            </a:r>
            <a:r>
              <a:rPr lang="en-US" sz="2000" dirty="0"/>
              <a:t> CWCR stands for Current Word Count Register. It holds the number of bytes to be 	transferred. </a:t>
            </a:r>
          </a:p>
          <a:p>
            <a:pPr algn="just" eaLnBrk="1" hangingPunct="1">
              <a:lnSpc>
                <a:spcPct val="80000"/>
              </a:lnSpc>
            </a:pPr>
            <a:r>
              <a:rPr lang="en-US" sz="2000" dirty="0">
                <a:solidFill>
                  <a:schemeClr val="hlink"/>
                </a:solidFill>
              </a:rPr>
              <a:t>BA-BWC:</a:t>
            </a:r>
            <a:r>
              <a:rPr lang="en-US" sz="2000" dirty="0"/>
              <a:t> Base Address and Base Word Count registers are used when auto initialization is selected for any channel. They reload CAR and CWCR after a DMA action is accomplished. </a:t>
            </a:r>
          </a:p>
          <a:p>
            <a:pPr algn="just" eaLnBrk="1" hangingPunct="1">
              <a:lnSpc>
                <a:spcPct val="80000"/>
              </a:lnSpc>
            </a:pPr>
            <a:r>
              <a:rPr lang="en-US" sz="2000" dirty="0">
                <a:solidFill>
                  <a:schemeClr val="hlink"/>
                </a:solidFill>
              </a:rPr>
              <a:t>CR:</a:t>
            </a:r>
            <a:r>
              <a:rPr lang="en-US" sz="2000" dirty="0"/>
              <a:t> 	Command Register programs the operation of 8237 DMA controller. </a:t>
            </a:r>
          </a:p>
          <a:p>
            <a:pPr algn="just" eaLnBrk="1" hangingPunct="1">
              <a:lnSpc>
                <a:spcPct val="80000"/>
              </a:lnSpc>
            </a:pPr>
            <a:r>
              <a:rPr lang="en-US" sz="2000" dirty="0">
                <a:solidFill>
                  <a:schemeClr val="hlink"/>
                </a:solidFill>
              </a:rPr>
              <a:t>MR:</a:t>
            </a:r>
            <a:r>
              <a:rPr lang="en-US" sz="2000" dirty="0"/>
              <a:t> 	Mode Register programs the mode of operation for a channel. </a:t>
            </a:r>
          </a:p>
          <a:p>
            <a:pPr algn="just" eaLnBrk="1" hangingPunct="1">
              <a:lnSpc>
                <a:spcPct val="80000"/>
              </a:lnSpc>
            </a:pPr>
            <a:r>
              <a:rPr lang="en-US" sz="2000" dirty="0">
                <a:solidFill>
                  <a:schemeClr val="hlink"/>
                </a:solidFill>
              </a:rPr>
              <a:t>BR:</a:t>
            </a:r>
            <a:r>
              <a:rPr lang="en-US" sz="2000" dirty="0"/>
              <a:t> 	Bus Request register is used to request a </a:t>
            </a:r>
            <a:r>
              <a:rPr lang="en-US" sz="2000"/>
              <a:t>DMA transfer </a:t>
            </a:r>
            <a:r>
              <a:rPr lang="en-US" sz="2000" dirty="0"/>
              <a:t>via software. 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8237 Command Register</a:t>
            </a:r>
          </a:p>
        </p:txBody>
      </p:sp>
      <p:graphicFrame>
        <p:nvGraphicFramePr>
          <p:cNvPr id="3074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2514600" y="1828800"/>
          <a:ext cx="4133850" cy="426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Photo Editor Photo" r:id="rId3" imgW="9307224" imgH="9609524" progId="">
                  <p:embed/>
                </p:oleObj>
              </mc:Choice>
              <mc:Fallback>
                <p:oleObj name="Photo Editor Photo" r:id="rId3" imgW="9307224" imgH="9609524" progId="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clrChange>
                          <a:clrFrom>
                            <a:srgbClr val="F9F3F3"/>
                          </a:clrFrom>
                          <a:clrTo>
                            <a:srgbClr val="F9F3F3">
                              <a:alpha val="0"/>
                            </a:srgbClr>
                          </a:clrTo>
                        </a:clrChange>
                        <a:lum bright="-12000" contrast="12000"/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4600" y="1828800"/>
                        <a:ext cx="4133850" cy="4267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>
          <a:xfrm>
            <a:off x="442913" y="103188"/>
            <a:ext cx="8243887" cy="735012"/>
          </a:xfrm>
        </p:spPr>
        <p:txBody>
          <a:bodyPr/>
          <a:lstStyle/>
          <a:p>
            <a:r>
              <a:rPr lang="en-US" sz="4000" b="1"/>
              <a:t>The Mode Register</a:t>
            </a:r>
          </a:p>
        </p:txBody>
      </p:sp>
      <p:graphicFrame>
        <p:nvGraphicFramePr>
          <p:cNvPr id="86019" name="Object 3"/>
          <p:cNvGraphicFramePr>
            <a:graphicFrameLocks noGrp="1" noChangeAspect="1"/>
          </p:cNvGraphicFramePr>
          <p:nvPr>
            <p:ph type="body" idx="1"/>
          </p:nvPr>
        </p:nvGraphicFramePr>
        <p:xfrm>
          <a:off x="838200" y="1143000"/>
          <a:ext cx="7620000" cy="525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Photo Editor Photo" r:id="rId3" imgW="8621328" imgH="8504762" progId="">
                  <p:embed/>
                </p:oleObj>
              </mc:Choice>
              <mc:Fallback>
                <p:oleObj name="Photo Editor Photo" r:id="rId3" imgW="8621328" imgH="8504762" progId="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1143000"/>
                        <a:ext cx="7620000" cy="5257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471</Words>
  <Application>Microsoft Office PowerPoint</Application>
  <PresentationFormat>On-screen Show (4:3)</PresentationFormat>
  <Paragraphs>61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Times New Roman</vt:lpstr>
      <vt:lpstr>Verdana</vt:lpstr>
      <vt:lpstr>Wingdings</vt:lpstr>
      <vt:lpstr>Office Theme</vt:lpstr>
      <vt:lpstr>Photo Editor Photo</vt:lpstr>
      <vt:lpstr>PowerPoint Presentation</vt:lpstr>
      <vt:lpstr>Basic Idea behind DMA Technique</vt:lpstr>
      <vt:lpstr>Timing for HOLD and HLDA</vt:lpstr>
      <vt:lpstr>DMA Operation </vt:lpstr>
      <vt:lpstr>Pin Configuration of 8237</vt:lpstr>
      <vt:lpstr>Internal Registers of 8237</vt:lpstr>
      <vt:lpstr>Registers’ Descriptions</vt:lpstr>
      <vt:lpstr>8237 Command Register</vt:lpstr>
      <vt:lpstr>The Mode Register</vt:lpstr>
      <vt:lpstr>The Request Register </vt:lpstr>
      <vt:lpstr>The Mask Register Set/Reset and the Mask Register</vt:lpstr>
      <vt:lpstr>The Status Register</vt:lpstr>
    </vt:vector>
  </TitlesOfParts>
  <Company>sub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cse07</dc:creator>
  <cp:lastModifiedBy>Muntasir Hasan Kanchan</cp:lastModifiedBy>
  <cp:revision>10</cp:revision>
  <dcterms:created xsi:type="dcterms:W3CDTF">2013-06-18T06:39:47Z</dcterms:created>
  <dcterms:modified xsi:type="dcterms:W3CDTF">2023-06-05T07:45:11Z</dcterms:modified>
</cp:coreProperties>
</file>

<file path=docProps/thumbnail.jpeg>
</file>